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  <p:sldMasterId id="2147483726" r:id="rId3"/>
    <p:sldMasterId id="2147483730" r:id="rId4"/>
    <p:sldMasterId id="2147483734" r:id="rId5"/>
    <p:sldMasterId id="2147483738" r:id="rId6"/>
  </p:sldMasterIdLst>
  <p:notesMasterIdLst>
    <p:notesMasterId r:id="rId15"/>
  </p:notesMasterIdLst>
  <p:handoutMasterIdLst>
    <p:handoutMasterId r:id="rId16"/>
  </p:handoutMasterIdLst>
  <p:sldIdLst>
    <p:sldId id="304" r:id="rId7"/>
    <p:sldId id="296" r:id="rId8"/>
    <p:sldId id="298" r:id="rId9"/>
    <p:sldId id="306" r:id="rId10"/>
    <p:sldId id="311" r:id="rId11"/>
    <p:sldId id="305" r:id="rId12"/>
    <p:sldId id="302" r:id="rId13"/>
    <p:sldId id="307" r:id="rId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1C4B6E"/>
    <a:srgbClr val="FFFF99"/>
    <a:srgbClr val="C58479"/>
    <a:srgbClr val="99000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1" autoAdjust="0"/>
    <p:restoredTop sz="78810" autoAdjust="0"/>
  </p:normalViewPr>
  <p:slideViewPr>
    <p:cSldViewPr snapToGrid="0" showGuides="1">
      <p:cViewPr>
        <p:scale>
          <a:sx n="125" d="100"/>
          <a:sy n="125" d="100"/>
        </p:scale>
        <p:origin x="360" y="-1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DF01F-6E33-B545-80C4-590303EF8B44}" type="datetimeFigureOut">
              <a:rPr lang="pl-PL" smtClean="0"/>
              <a:t>2021-06-28</a:t>
            </a:fld>
            <a:endParaRPr lang="en-US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38361-5ADD-2E42-A7F2-FC909A582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00E2-3A71-43D8-8EF9-83539C808BBE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FD94B-1BF5-4E97-8F81-F53C73F95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34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Dzień dobry,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Nazywam się Mirek Ochodek i wspólnie ze swoją koleżanką Sylwią Kopczyńską prowadzimy Studio Rozwoju Oprogramowania, czy też z angielskiego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Studio (SDS).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Zakładam, że jeśli trafiłeś(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aś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na tę stronę ponieważ interesuję cię udział w jednym z naszych projektów inżynierskich. 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tej prezentacji przedstawimy podstawowe informacje o projektach realizowanych w ramach Studio Roz. Oprogramowania. W opisie tego filmu znajdują się także linki do prezentacji poszczególnych projektów, które będziemy realizować w tej edycji.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Dobrze, zatem zaczynamy.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1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Projekty w ramach SDS realizowane są od 1998 roku. Chociaż sama formuła ulegała drobnym zmianom na przestrzeni tych lat to cel pozostaje niezmienny i jest to nauka dobrych praktyk IO poprzez udział w projekcie.  Standardowy projekt inżynierski już daje namiastkę realizacji rzeczywistego projektu, ale projekty SDS idą o krok dalej.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typowym projekcie inżynierskim mamy dwie role – zespół inżynierski i promotor. Najczęściej promotor zleca zadanie albo zespół realizuje projekt własnego pomysłu. W projektach SDS oczywiście obie te role występują, natomiast rola promotora koncentruje się na wspomaganiu tworzenia i dbaniu o jakość pracy dyplomowej.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projektach SDS mamy dodatkową rolę klienta np. firmy albo uczelni, który zgłasza problem do rozwiązania. Dodatkowo zespół projektowy rozszerzony jest o 2-3 studentów studiów magisterskich specjalności SE, dla których projekt jest zarówno przedmiotem dwusemestralnym.  Będą oni pełnić role związane z analizą wymagań, zarządzania projektem, rolę 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Mastera a także wspomogą was swoją wiedzą pomagając przy opracowaniu architektury systemu. Wreszcie jesteśmy też my czyli opiekunowie SDS. Naszym zadaniem jest nadzorowanie i wspomaganie pracy. Oczywiście może się zdarzyć, że Promotor jest Klientem lub Opiekunem SDS.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7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 już wspomniałem rolę klientów naszych projektów pełnią przedstawiciele firm albo uczelni. Na przestrzeni lat współpracowaliśmy z wieloma firmami.  Co roku realizując od 3-7 projektów, w tej edycji zaplanowaliśmy 6 projektów.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2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 wygląda ogólny harmonogram prac? W bieżącym semestrze letnim główny ciężar prac spoczywa na studentach studiów magisterskich. Przechodzą oni szkolenia, będą pozyskiwać wymagania (tworzyć rejestr produktu), prototypować itd. Jednym z zadań jest także rozszerzenie zespołu właśnie o przyszłych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inżynierantów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Zakładamy, że do końca semestru projekt ma być w pełni przygotowany do realizacji.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Następnie mamy okres wakacyjny, a po wakacjach przystępujecie do pracy dołączając do zespołu. W tym semestrze pracujemy nad rozwojem produktu. Patrząc z perspektywy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Scrumowej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stanowicie zespół deweloperski. Cały projekt kończy się pod koniec stycznia oddaniem oprogramowania i pracy dyplomowej.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3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Projekty mogą mieć różne podejście do kwestii licencyjnych i budżetowych. Dwa typowe podejścia jakie spotkacie to projekt, którego rezultat zostanie opublikowany na licencji Open Source. Takie projekty nie przewidują dodatkowych gratyfikacji. Natomiast mogą też być projekty, w których firma będzie zainteresowana odkupieniem praw do oprogramowania jeśli spełni ono założone wymagania. Oczywiście występują też czasem inne możliwości, ale są one zdecydowanie rzadsze.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66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 SDS dysponujemy pokojami do spotkań i pracy, które przekazujemy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zespołóm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Bardzo mocno dopingujemy zespoły, które chcą pracować razem w jednym miejscu i jest taka możliwość.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0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Mamy także możliwość wsparcia projektu od strony infrastrukturalnej oferując wirtualne serwery czy chociażby możliwość skorzystania z narzędzi firmy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Atlassian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takich jak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czy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Confluence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3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Bardzo dziękujemy za uwagę i zachęcamy do obejrzenia prezentacji projektów.</a:t>
            </a:r>
          </a:p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FD94B-1BF5-4E97-8F81-F53C73F95D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1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ds@cs.put.poznan.pl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Prostokąt 1"/>
          <p:cNvSpPr/>
          <p:nvPr userDrawn="1"/>
        </p:nvSpPr>
        <p:spPr>
          <a:xfrm>
            <a:off x="560917" y="1100667"/>
            <a:ext cx="7926916" cy="6773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99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7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58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3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rostokąt 10"/>
          <p:cNvSpPr/>
          <p:nvPr userDrawn="1"/>
        </p:nvSpPr>
        <p:spPr>
          <a:xfrm>
            <a:off x="331318" y="731704"/>
            <a:ext cx="8365750" cy="247122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2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91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>
              <a:buClr>
                <a:schemeClr val="accent6">
                  <a:lumMod val="75000"/>
                </a:schemeClr>
              </a:buClr>
              <a:buSzPct val="125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4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956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5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22382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="1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08158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dirty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22960" y="30226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odtytuł 2"/>
          <p:cNvSpPr txBox="1">
            <a:spLocks/>
          </p:cNvSpPr>
          <p:nvPr userDrawn="1"/>
        </p:nvSpPr>
        <p:spPr>
          <a:xfrm>
            <a:off x="4365211" y="4923802"/>
            <a:ext cx="4511965" cy="12334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b="1" dirty="0"/>
              <a:t>Sylwia Kopczyńska, Mirosław Ochodek</a:t>
            </a:r>
          </a:p>
          <a:p>
            <a:r>
              <a:rPr lang="pl-PL" sz="1800" dirty="0">
                <a:hlinkClick r:id="rId2"/>
              </a:rPr>
              <a:t>sds@cs.put.poznan.pl</a:t>
            </a:r>
            <a:endParaRPr lang="pl-PL" sz="1800" dirty="0"/>
          </a:p>
          <a:p>
            <a:r>
              <a:rPr lang="pl-PL" sz="1800" dirty="0"/>
              <a:t>{</a:t>
            </a:r>
            <a:r>
              <a:rPr lang="pl-PL" sz="1800" dirty="0" err="1"/>
              <a:t>name.surname</a:t>
            </a:r>
            <a:r>
              <a:rPr lang="pl-PL" sz="1800" dirty="0"/>
              <a:t>}@</a:t>
            </a:r>
            <a:r>
              <a:rPr lang="pl-PL" sz="1800" dirty="0" err="1"/>
              <a:t>cs.put.poznan.pl</a:t>
            </a:r>
            <a:endParaRPr lang="en-US" sz="1800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1277" y="4861279"/>
            <a:ext cx="3139723" cy="11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66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024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2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01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49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26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298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96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48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noProof="0" dirty="0"/>
              <a:t>Kliknij, aby edytować styl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noProof="0" dirty="0"/>
              <a:t>Kliknij, aby edytować style wzorca tekstu</a:t>
            </a:r>
          </a:p>
          <a:p>
            <a:pPr lvl="1"/>
            <a:r>
              <a:rPr lang="pl-PL" noProof="0" dirty="0"/>
              <a:t>Drugi poziom</a:t>
            </a:r>
          </a:p>
          <a:p>
            <a:pPr lvl="2"/>
            <a:r>
              <a:rPr lang="pl-PL" noProof="0" dirty="0"/>
              <a:t>Trzeci poziom</a:t>
            </a:r>
          </a:p>
          <a:p>
            <a:pPr lvl="3"/>
            <a:r>
              <a:rPr lang="pl-PL" noProof="0" dirty="0"/>
              <a:t>Czwarty poziom</a:t>
            </a:r>
          </a:p>
          <a:p>
            <a:pPr lvl="4"/>
            <a:r>
              <a:rPr lang="pl-PL" noProof="0" dirty="0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5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3579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663700"/>
            <a:ext cx="3703320" cy="4483100"/>
          </a:xfrm>
        </p:spPr>
        <p:txBody>
          <a:bodyPr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663702"/>
            <a:ext cx="3703320" cy="448309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16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10396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2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81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97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7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02765"/>
            <a:ext cx="7543800" cy="1133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noProof="0"/>
              <a:t>Kliknij, aby edytować styl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558091"/>
            <a:ext cx="7543801" cy="4652928"/>
          </a:xfrm>
          <a:prstGeom prst="rect">
            <a:avLst/>
          </a:prstGeom>
        </p:spPr>
        <p:txBody>
          <a:bodyPr vert="horz" lIns="0" tIns="45720" rIns="0" bIns="45720" numCol="1" rtlCol="0">
            <a:normAutofit/>
          </a:bodyPr>
          <a:lstStyle/>
          <a:p>
            <a:pPr lvl="0"/>
            <a:r>
              <a:rPr lang="pl-PL" noProof="0" dirty="0"/>
              <a:t>Kliknij, aby edytować style wzorca tekstu</a:t>
            </a:r>
          </a:p>
          <a:p>
            <a:pPr lvl="1"/>
            <a:r>
              <a:rPr lang="pl-PL" noProof="0" dirty="0"/>
              <a:t>Drugi poziom</a:t>
            </a:r>
          </a:p>
          <a:p>
            <a:pPr lvl="2"/>
            <a:r>
              <a:rPr lang="pl-PL" noProof="0" dirty="0"/>
              <a:t>Trzeci poziom</a:t>
            </a:r>
          </a:p>
          <a:p>
            <a:pPr lvl="3"/>
            <a:r>
              <a:rPr lang="pl-PL" noProof="0" dirty="0"/>
              <a:t>Czwarty poziom</a:t>
            </a:r>
          </a:p>
          <a:p>
            <a:pPr lvl="4"/>
            <a:r>
              <a:rPr lang="pl-PL" noProof="0" dirty="0"/>
              <a:t>Piąty poziom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63130" y="137968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49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09" r:id="rId2"/>
    <p:sldLayoutId id="2147483710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000" indent="-2052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bg1">
            <a:lumMod val="50000"/>
          </a:schemeClr>
        </a:buClr>
        <a:buSzPct val="125000"/>
        <a:buFont typeface="Arial"/>
        <a:buChar char="•"/>
        <a:defRPr sz="24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60000" indent="-2052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bg1">
            <a:lumMod val="50000"/>
          </a:schemeClr>
        </a:buClr>
        <a:buSzPct val="125000"/>
        <a:buFont typeface="Arial"/>
        <a:buChar char="•"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0000" indent="-2052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bg1">
            <a:lumMod val="50000"/>
          </a:schemeClr>
        </a:buClr>
        <a:buSzPct val="125000"/>
        <a:buFont typeface="Arial"/>
        <a:buChar char="•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20000" indent="-2052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bg1">
            <a:lumMod val="50000"/>
          </a:schemeClr>
        </a:buClr>
        <a:buSzPct val="125000"/>
        <a:buFont typeface="Arial"/>
        <a:buChar char="•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00000" indent="-205200" algn="l" defTabSz="914400" rtl="0" eaLnBrk="1" latinLnBrk="0" hangingPunct="1">
        <a:lnSpc>
          <a:spcPct val="100000"/>
        </a:lnSpc>
        <a:spcBef>
          <a:spcPts val="0"/>
        </a:spcBef>
        <a:spcAft>
          <a:spcPts val="283"/>
        </a:spcAft>
        <a:buClr>
          <a:schemeClr val="bg1">
            <a:lumMod val="50000"/>
          </a:schemeClr>
        </a:buClr>
        <a:buSzPct val="125000"/>
        <a:buFont typeface="Arial"/>
        <a:buChar char="•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33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42" r:id="rId2"/>
    <p:sldLayoutId id="2147483724" r:id="rId3"/>
    <p:sldLayoutId id="2147483725" r:id="rId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>
            <a:lumMod val="75000"/>
          </a:schemeClr>
        </a:buClr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6">
            <a:lumMod val="75000"/>
          </a:schemeClr>
        </a:buClr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6"/>
        </a:buClr>
        <a:buSzPct val="12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6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6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6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8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4"/>
        </a:buClr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4"/>
        </a:buClr>
        <a:buSzPct val="12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4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4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4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2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2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rgbClr val="99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rgbClr val="C58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F25898E-9BCB-4CE5-BFE4-492BCFCE4EED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C7FB7-BF75-442E-8181-2881CE5D91E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380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C00000"/>
        </a:buClr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SzPct val="12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SzPct val="125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.JP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ds@cs.put.poznan.pl" TargetMode="External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IMG_1999.JP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" y="0"/>
            <a:ext cx="9990584" cy="74929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Prostokąt 4"/>
          <p:cNvSpPr/>
          <p:nvPr/>
        </p:nvSpPr>
        <p:spPr>
          <a:xfrm>
            <a:off x="-1051466" y="4478694"/>
            <a:ext cx="10965289" cy="2812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oogle Shape;151;p26"/>
          <p:cNvPicPr preferRelativeResize="0"/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93000"/>
          </a:blip>
          <a:srcRect t="24537" r="25033"/>
          <a:stretch/>
        </p:blipFill>
        <p:spPr>
          <a:xfrm>
            <a:off x="-2169992" y="3734276"/>
            <a:ext cx="6855014" cy="3512633"/>
          </a:xfrm>
          <a:prstGeom prst="rect">
            <a:avLst/>
          </a:prstGeom>
          <a:ln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562" y="2452053"/>
            <a:ext cx="2564447" cy="2564447"/>
          </a:xfrm>
          <a:prstGeom prst="rect">
            <a:avLst/>
          </a:prstGeom>
        </p:spPr>
      </p:pic>
      <p:sp>
        <p:nvSpPr>
          <p:cNvPr id="7" name="PoleTekstowe 6"/>
          <p:cNvSpPr txBox="1"/>
          <p:nvPr/>
        </p:nvSpPr>
        <p:spPr>
          <a:xfrm>
            <a:off x="2561596" y="314888"/>
            <a:ext cx="692490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Studio </a:t>
            </a:r>
            <a:r>
              <a:rPr lang="en-US" sz="5400" b="1" cap="small" dirty="0" err="1">
                <a:solidFill>
                  <a:srgbClr val="1C4B6E"/>
                </a:solidFill>
                <a:latin typeface="SquareSlab711MdPL"/>
                <a:cs typeface="SquareSlab711MdPL"/>
              </a:rPr>
              <a:t>Rozwoju</a:t>
            </a:r>
            <a:r>
              <a:rPr lang="en-US" sz="54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 </a:t>
            </a:r>
            <a:r>
              <a:rPr lang="en-US" sz="5400" b="1" cap="small" dirty="0" err="1">
                <a:solidFill>
                  <a:srgbClr val="1C4B6E"/>
                </a:solidFill>
                <a:latin typeface="SquareSlab711MdPL"/>
                <a:cs typeface="SquareSlab711MdPL"/>
              </a:rPr>
              <a:t>Oprogramowania</a:t>
            </a:r>
            <a:endParaRPr lang="en-US" sz="5400" b="1" cap="small" dirty="0">
              <a:solidFill>
                <a:srgbClr val="1C4B6E"/>
              </a:solidFill>
              <a:latin typeface="SquareSlab711MdPL"/>
              <a:cs typeface="SquareSlab711MdPL"/>
            </a:endParaRPr>
          </a:p>
          <a:p>
            <a:pPr algn="ctr"/>
            <a:r>
              <a:rPr lang="en-US" sz="44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Software Development Studio </a:t>
            </a:r>
            <a:br>
              <a:rPr lang="pl-PL" sz="32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</a:br>
            <a:r>
              <a:rPr lang="en-US" sz="54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(SDS)</a:t>
            </a:r>
            <a:endParaRPr lang="en-US" sz="3200" b="1" cap="small" dirty="0">
              <a:solidFill>
                <a:srgbClr val="1C4B6E"/>
              </a:solidFill>
              <a:latin typeface="SquareSlab711MdPL"/>
              <a:cs typeface="SquareSlab711MdPL"/>
            </a:endParaRPr>
          </a:p>
        </p:txBody>
      </p:sp>
      <p:sp>
        <p:nvSpPr>
          <p:cNvPr id="8" name="PoleTekstowe 7"/>
          <p:cNvSpPr txBox="1"/>
          <p:nvPr/>
        </p:nvSpPr>
        <p:spPr>
          <a:xfrm>
            <a:off x="4437505" y="5051395"/>
            <a:ext cx="508605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Sylwia Kopczyńska</a:t>
            </a:r>
            <a:r>
              <a:rPr lang="pl-PL" sz="2400" b="1" dirty="0"/>
              <a:t>, </a:t>
            </a:r>
          </a:p>
          <a:p>
            <a:pPr algn="ctr"/>
            <a:r>
              <a:rPr lang="en-US" sz="2400" b="1" dirty="0"/>
              <a:t>Mirosław Ochodek</a:t>
            </a:r>
            <a:br>
              <a:rPr lang="pl-PL" sz="2400" b="1" dirty="0"/>
            </a:br>
            <a:r>
              <a:rPr lang="pl-PL" sz="2400" b="1" dirty="0"/>
              <a:t>sds@cs.put.poznan.pl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51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44"/>
    </mc:Choice>
    <mc:Fallback xmlns="">
      <p:transition xmlns:p14="http://schemas.microsoft.com/office/powerpoint/2010/main" spd="slow" advTm="4024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aokrąglony prostokąt 4"/>
          <p:cNvSpPr/>
          <p:nvPr/>
        </p:nvSpPr>
        <p:spPr>
          <a:xfrm>
            <a:off x="508001" y="2486531"/>
            <a:ext cx="5200313" cy="3676309"/>
          </a:xfrm>
          <a:prstGeom prst="roundRect">
            <a:avLst>
              <a:gd name="adj" fmla="val 3892"/>
            </a:avLst>
          </a:prstGeom>
          <a:ln w="38100" cmpd="sng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oleTekstowe 6"/>
          <p:cNvSpPr txBox="1"/>
          <p:nvPr/>
        </p:nvSpPr>
        <p:spPr>
          <a:xfrm>
            <a:off x="3141568" y="173799"/>
            <a:ext cx="57751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/>
              <a:t>Cel: nauka dobrych praktyk inżynierii oprogramowania poprzez udział </a:t>
            </a:r>
            <a:br>
              <a:rPr lang="pl-PL" sz="3200" b="1" dirty="0"/>
            </a:br>
            <a:r>
              <a:rPr lang="pl-PL" sz="3200" b="1" dirty="0"/>
              <a:t>w rzeczywistym projekcie  </a:t>
            </a:r>
          </a:p>
        </p:txBody>
      </p:sp>
      <p:pic>
        <p:nvPicPr>
          <p:cNvPr id="8" name="Obraz 7" descr="0043394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3" y="4618793"/>
            <a:ext cx="1217861" cy="1217861"/>
          </a:xfrm>
          <a:prstGeom prst="rect">
            <a:avLst/>
          </a:prstGeom>
        </p:spPr>
      </p:pic>
      <p:pic>
        <p:nvPicPr>
          <p:cNvPr id="9" name="Obraz 8" descr="004339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896" y="4685635"/>
            <a:ext cx="1169737" cy="1169737"/>
          </a:xfrm>
          <a:prstGeom prst="rect">
            <a:avLst/>
          </a:prstGeom>
        </p:spPr>
      </p:pic>
      <p:pic>
        <p:nvPicPr>
          <p:cNvPr id="10" name="Obraz 9" descr="0043394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664" y="4584035"/>
            <a:ext cx="1217861" cy="1217861"/>
          </a:xfrm>
          <a:prstGeom prst="rect">
            <a:avLst/>
          </a:prstGeom>
        </p:spPr>
      </p:pic>
      <p:pic>
        <p:nvPicPr>
          <p:cNvPr id="11" name="Obraz 10" descr="004339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17" y="4650877"/>
            <a:ext cx="1169737" cy="1169737"/>
          </a:xfrm>
          <a:prstGeom prst="rect">
            <a:avLst/>
          </a:prstGeom>
        </p:spPr>
      </p:pic>
      <p:sp>
        <p:nvSpPr>
          <p:cNvPr id="13" name="PoleTekstowe 12"/>
          <p:cNvSpPr txBox="1"/>
          <p:nvPr/>
        </p:nvSpPr>
        <p:spPr>
          <a:xfrm>
            <a:off x="807453" y="4229773"/>
            <a:ext cx="4580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4 </a:t>
            </a:r>
            <a:r>
              <a:rPr lang="pl-PL" sz="2000" dirty="0"/>
              <a:t>studentów 3 roku (praca inżynierska)</a:t>
            </a:r>
          </a:p>
        </p:txBody>
      </p:sp>
      <p:pic>
        <p:nvPicPr>
          <p:cNvPr id="15" name="Obraz 14" descr="004326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46" y="3208950"/>
            <a:ext cx="829176" cy="829176"/>
          </a:xfrm>
          <a:prstGeom prst="rect">
            <a:avLst/>
          </a:prstGeom>
        </p:spPr>
      </p:pic>
      <p:pic>
        <p:nvPicPr>
          <p:cNvPr id="16" name="Obraz 15" descr="004326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89" y="3149125"/>
            <a:ext cx="942474" cy="942474"/>
          </a:xfrm>
          <a:prstGeom prst="rect">
            <a:avLst/>
          </a:prstGeom>
        </p:spPr>
      </p:pic>
      <p:pic>
        <p:nvPicPr>
          <p:cNvPr id="17" name="Obraz 16" descr="0043262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36" y="3175861"/>
            <a:ext cx="889000" cy="889000"/>
          </a:xfrm>
          <a:prstGeom prst="rect">
            <a:avLst/>
          </a:prstGeom>
        </p:spPr>
      </p:pic>
      <p:sp>
        <p:nvSpPr>
          <p:cNvPr id="18" name="PoleTekstowe 17"/>
          <p:cNvSpPr txBox="1"/>
          <p:nvPr/>
        </p:nvSpPr>
        <p:spPr>
          <a:xfrm>
            <a:off x="719223" y="2711121"/>
            <a:ext cx="5216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2-3 </a:t>
            </a:r>
            <a:r>
              <a:rPr lang="pl-PL" sz="2000" dirty="0"/>
              <a:t>studentów II st. specjalność Software Engineering</a:t>
            </a:r>
          </a:p>
        </p:txBody>
      </p:sp>
      <p:pic>
        <p:nvPicPr>
          <p:cNvPr id="19" name="Obraz 18" descr="00434891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3" y="514694"/>
            <a:ext cx="1303422" cy="1303422"/>
          </a:xfrm>
          <a:prstGeom prst="rect">
            <a:avLst/>
          </a:prstGeom>
        </p:spPr>
      </p:pic>
      <p:sp>
        <p:nvSpPr>
          <p:cNvPr id="20" name="PoleTekstowe 19"/>
          <p:cNvSpPr txBox="1"/>
          <p:nvPr/>
        </p:nvSpPr>
        <p:spPr>
          <a:xfrm>
            <a:off x="874291" y="1796723"/>
            <a:ext cx="1304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/>
              <a:t>Klient</a:t>
            </a:r>
          </a:p>
        </p:txBody>
      </p:sp>
      <p:pic>
        <p:nvPicPr>
          <p:cNvPr id="21" name="Obraz 20" descr="0043262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527" y="2840795"/>
            <a:ext cx="982579" cy="982579"/>
          </a:xfrm>
          <a:prstGeom prst="rect">
            <a:avLst/>
          </a:prstGeom>
        </p:spPr>
      </p:pic>
      <p:sp>
        <p:nvSpPr>
          <p:cNvPr id="22" name="PoleTekstowe 21"/>
          <p:cNvSpPr txBox="1"/>
          <p:nvPr/>
        </p:nvSpPr>
        <p:spPr>
          <a:xfrm>
            <a:off x="6026485" y="3820703"/>
            <a:ext cx="1698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Opiekun SDS </a:t>
            </a:r>
          </a:p>
        </p:txBody>
      </p:sp>
      <p:sp>
        <p:nvSpPr>
          <p:cNvPr id="25" name="PoleTekstowe 24"/>
          <p:cNvSpPr txBox="1"/>
          <p:nvPr/>
        </p:nvSpPr>
        <p:spPr>
          <a:xfrm>
            <a:off x="6085307" y="5363419"/>
            <a:ext cx="139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Promotor</a:t>
            </a:r>
          </a:p>
        </p:txBody>
      </p:sp>
      <p:pic>
        <p:nvPicPr>
          <p:cNvPr id="26" name="Obraz 25" descr="00432657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86" y="4338060"/>
            <a:ext cx="1129631" cy="1129631"/>
          </a:xfrm>
          <a:prstGeom prst="rect">
            <a:avLst/>
          </a:prstGeom>
        </p:spPr>
      </p:pic>
      <p:sp>
        <p:nvSpPr>
          <p:cNvPr id="2" name="PoleTekstowe 1"/>
          <p:cNvSpPr txBox="1"/>
          <p:nvPr/>
        </p:nvSpPr>
        <p:spPr>
          <a:xfrm>
            <a:off x="6572248" y="5947831"/>
            <a:ext cx="250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działamy</a:t>
            </a:r>
            <a:r>
              <a:rPr lang="en-US" dirty="0"/>
              <a:t> od 1998 </a:t>
            </a:r>
            <a:r>
              <a:rPr lang="en-US" dirty="0" err="1"/>
              <a:t>roku</a:t>
            </a:r>
            <a:r>
              <a:rPr lang="mr-IN" dirty="0"/>
              <a:t>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68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399"/>
    </mc:Choice>
    <mc:Fallback xmlns="">
      <p:transition xmlns:p14="http://schemas.microsoft.com/office/powerpoint/2010/main" spd="slow" advTm="107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/>
      <p:bldP spid="20" grpId="0"/>
      <p:bldP spid="22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3D86D42E-4763-4340-A977-E11D208E5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3200" dirty="0"/>
              <a:t>Co roku 3-7 projektów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1" y="1977008"/>
            <a:ext cx="1561226" cy="156122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88" y="1535474"/>
            <a:ext cx="2812763" cy="900084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490" y="5674107"/>
            <a:ext cx="2755900" cy="6477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055" y="4289347"/>
            <a:ext cx="2612787" cy="960376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6343" y="2824259"/>
            <a:ext cx="1974366" cy="1069449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43" y="2522278"/>
            <a:ext cx="1730001" cy="1730001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877" y="3858396"/>
            <a:ext cx="2205540" cy="1561225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3302" y="88025"/>
            <a:ext cx="3116768" cy="1095081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395" y="3649022"/>
            <a:ext cx="2810581" cy="418748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37309" y="4067770"/>
            <a:ext cx="2611677" cy="562348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291" y="5614992"/>
            <a:ext cx="3164416" cy="511175"/>
          </a:xfrm>
          <a:prstGeom prst="rect">
            <a:avLst/>
          </a:prstGeo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F0580193-348D-4E74-AA14-DD7DE2A57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Współpraca z…</a:t>
            </a:r>
            <a:endParaRPr lang="en-US" dirty="0"/>
          </a:p>
        </p:txBody>
      </p:sp>
      <p:pic>
        <p:nvPicPr>
          <p:cNvPr id="17" name="Obraz 16" descr="Obraz zawierający tekst&#10;&#10;Opis wygenerowany automatycznie">
            <a:extLst>
              <a:ext uri="{FF2B5EF4-FFF2-40B4-BE49-F238E27FC236}">
                <a16:creationId xmlns:a16="http://schemas.microsoft.com/office/drawing/2014/main" id="{38722958-B55D-44C1-99FA-2851FF2143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07" y="4732751"/>
            <a:ext cx="2253017" cy="1419819"/>
          </a:xfrm>
          <a:prstGeom prst="rect">
            <a:avLst/>
          </a:prstGeom>
        </p:spPr>
      </p:pic>
      <p:pic>
        <p:nvPicPr>
          <p:cNvPr id="1026" name="Picture 2" descr="Logo Wilda Software">
            <a:extLst>
              <a:ext uri="{FF2B5EF4-FFF2-40B4-BE49-F238E27FC236}">
                <a16:creationId xmlns:a16="http://schemas.microsoft.com/office/drawing/2014/main" id="{E4B7A14F-5D8F-4C4F-98E2-008980A80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3" y="2477369"/>
            <a:ext cx="2295525" cy="390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5581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07"/>
    </mc:Choice>
    <mc:Fallback xmlns="">
      <p:transition xmlns:p14="http://schemas.microsoft.com/office/powerpoint/2010/main" spd="slow" advTm="219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0" y="1521128"/>
            <a:ext cx="9144000" cy="5336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Harmonogram</a:t>
            </a:r>
            <a:r>
              <a:rPr lang="en-US" dirty="0"/>
              <a:t> </a:t>
            </a:r>
            <a:r>
              <a:rPr lang="en-US" dirty="0" err="1"/>
              <a:t>prac</a:t>
            </a:r>
            <a:endParaRPr lang="en-US" dirty="0"/>
          </a:p>
        </p:txBody>
      </p:sp>
      <p:sp>
        <p:nvSpPr>
          <p:cNvPr id="4" name="Zaokrąglony prostokąt 3"/>
          <p:cNvSpPr/>
          <p:nvPr/>
        </p:nvSpPr>
        <p:spPr>
          <a:xfrm>
            <a:off x="171968" y="2427117"/>
            <a:ext cx="4272710" cy="8334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SDS1: </a:t>
            </a:r>
            <a:r>
              <a:rPr lang="en-US" sz="3200" dirty="0" err="1"/>
              <a:t>Semestr</a:t>
            </a:r>
            <a:r>
              <a:rPr lang="en-US" sz="3200" dirty="0"/>
              <a:t> </a:t>
            </a:r>
            <a:r>
              <a:rPr lang="en-US" sz="3200" dirty="0" err="1"/>
              <a:t>letni</a:t>
            </a:r>
            <a:endParaRPr lang="en-US" sz="3200" dirty="0"/>
          </a:p>
        </p:txBody>
      </p:sp>
      <p:sp>
        <p:nvSpPr>
          <p:cNvPr id="5" name="Zaokrąglony prostokąt 4"/>
          <p:cNvSpPr/>
          <p:nvPr/>
        </p:nvSpPr>
        <p:spPr>
          <a:xfrm>
            <a:off x="4663221" y="2420760"/>
            <a:ext cx="4272710" cy="8334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SDS2: </a:t>
            </a:r>
            <a:r>
              <a:rPr lang="en-US" sz="3200" dirty="0" err="1"/>
              <a:t>Semestr</a:t>
            </a:r>
            <a:r>
              <a:rPr lang="en-US" sz="3200" dirty="0"/>
              <a:t> </a:t>
            </a:r>
            <a:r>
              <a:rPr lang="en-US" sz="3200" dirty="0" err="1"/>
              <a:t>zimowy</a:t>
            </a:r>
            <a:endParaRPr lang="en-US" sz="3200" dirty="0"/>
          </a:p>
        </p:txBody>
      </p:sp>
      <p:pic>
        <p:nvPicPr>
          <p:cNvPr id="6" name="Obraz 5" descr="004339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35" y="4472501"/>
            <a:ext cx="1209149" cy="1209149"/>
          </a:xfrm>
          <a:prstGeom prst="rect">
            <a:avLst/>
          </a:prstGeom>
        </p:spPr>
      </p:pic>
      <p:pic>
        <p:nvPicPr>
          <p:cNvPr id="7" name="Obraz 6" descr="004339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23" y="4525421"/>
            <a:ext cx="1037161" cy="1037161"/>
          </a:xfrm>
          <a:prstGeom prst="rect">
            <a:avLst/>
          </a:prstGeom>
        </p:spPr>
      </p:pic>
      <p:pic>
        <p:nvPicPr>
          <p:cNvPr id="8" name="Obraz 7" descr="004339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1" y="4551881"/>
            <a:ext cx="1209148" cy="1209148"/>
          </a:xfrm>
          <a:prstGeom prst="rect">
            <a:avLst/>
          </a:prstGeom>
        </p:spPr>
      </p:pic>
      <p:pic>
        <p:nvPicPr>
          <p:cNvPr id="9" name="Obraz 8" descr="004326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43" y="4657718"/>
            <a:ext cx="1182689" cy="1182689"/>
          </a:xfrm>
          <a:prstGeom prst="rect">
            <a:avLst/>
          </a:prstGeom>
        </p:spPr>
      </p:pic>
      <p:pic>
        <p:nvPicPr>
          <p:cNvPr id="10" name="Obraz 9" descr="0043394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482" y="5213373"/>
            <a:ext cx="1037160" cy="1037160"/>
          </a:xfrm>
          <a:prstGeom prst="rect">
            <a:avLst/>
          </a:prstGeom>
        </p:spPr>
      </p:pic>
      <p:pic>
        <p:nvPicPr>
          <p:cNvPr id="12" name="Obraz 11" descr="0043394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18" y="5259934"/>
            <a:ext cx="1037160" cy="1037160"/>
          </a:xfrm>
          <a:prstGeom prst="rect">
            <a:avLst/>
          </a:prstGeom>
        </p:spPr>
      </p:pic>
      <p:pic>
        <p:nvPicPr>
          <p:cNvPr id="13" name="Obraz 12" descr="004339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62" y="5617137"/>
            <a:ext cx="1209148" cy="1209148"/>
          </a:xfrm>
          <a:prstGeom prst="rect">
            <a:avLst/>
          </a:prstGeom>
        </p:spPr>
      </p:pic>
      <p:pic>
        <p:nvPicPr>
          <p:cNvPr id="14" name="Obraz 13" descr="0043262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34" y="5722974"/>
            <a:ext cx="1182689" cy="1182689"/>
          </a:xfrm>
          <a:prstGeom prst="rect">
            <a:avLst/>
          </a:prstGeom>
        </p:spPr>
      </p:pic>
      <p:sp>
        <p:nvSpPr>
          <p:cNvPr id="15" name="PoleTekstowe 14"/>
          <p:cNvSpPr txBox="1"/>
          <p:nvPr/>
        </p:nvSpPr>
        <p:spPr>
          <a:xfrm>
            <a:off x="489444" y="5787489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Studenci</a:t>
            </a:r>
            <a:r>
              <a:rPr lang="en-US" b="1" dirty="0"/>
              <a:t> IV </a:t>
            </a:r>
            <a:r>
              <a:rPr lang="en-US" b="1" dirty="0" err="1"/>
              <a:t>roku</a:t>
            </a:r>
            <a:br>
              <a:rPr lang="en-US" b="1" dirty="0"/>
            </a:br>
            <a:r>
              <a:rPr lang="en-US" b="1" dirty="0" err="1"/>
              <a:t>specjalności</a:t>
            </a:r>
            <a:endParaRPr lang="en-US" b="1" dirty="0"/>
          </a:p>
          <a:p>
            <a:r>
              <a:rPr lang="en-US" b="1" dirty="0"/>
              <a:t>Software Engineering</a:t>
            </a:r>
          </a:p>
        </p:txBody>
      </p:sp>
      <p:sp>
        <p:nvSpPr>
          <p:cNvPr id="16" name="PoleTekstowe 15"/>
          <p:cNvSpPr txBox="1"/>
          <p:nvPr/>
        </p:nvSpPr>
        <p:spPr>
          <a:xfrm>
            <a:off x="6810701" y="6270629"/>
            <a:ext cx="2352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/>
              <a:t>+ </a:t>
            </a:r>
            <a:r>
              <a:rPr lang="en-US" sz="2800" b="1" dirty="0" err="1"/>
              <a:t>Inżynieranci</a:t>
            </a:r>
            <a:r>
              <a:rPr lang="en-US" sz="2800" b="1" dirty="0"/>
              <a:t>!</a:t>
            </a:r>
          </a:p>
        </p:txBody>
      </p:sp>
      <p:sp>
        <p:nvSpPr>
          <p:cNvPr id="17" name="Objaśnienie prostokątne 16"/>
          <p:cNvSpPr/>
          <p:nvPr/>
        </p:nvSpPr>
        <p:spPr>
          <a:xfrm>
            <a:off x="1439227" y="3803017"/>
            <a:ext cx="1323023" cy="621801"/>
          </a:xfrm>
          <a:prstGeom prst="wedgeRectCallout">
            <a:avLst>
              <a:gd name="adj1" fmla="val -87720"/>
              <a:gd name="adj2" fmla="val -13630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Propozycja</a:t>
            </a:r>
            <a:r>
              <a:rPr lang="en-US" dirty="0"/>
              <a:t>  </a:t>
            </a:r>
            <a:r>
              <a:rPr lang="en-US" dirty="0" err="1"/>
              <a:t>projektu</a:t>
            </a:r>
            <a:endParaRPr lang="en-US" dirty="0"/>
          </a:p>
        </p:txBody>
      </p:sp>
      <p:sp>
        <p:nvSpPr>
          <p:cNvPr id="18" name="Objaśnienie prostokątne 17"/>
          <p:cNvSpPr/>
          <p:nvPr/>
        </p:nvSpPr>
        <p:spPr>
          <a:xfrm>
            <a:off x="2885354" y="3845367"/>
            <a:ext cx="2660313" cy="1748722"/>
          </a:xfrm>
          <a:prstGeom prst="wedgeRectCallout">
            <a:avLst>
              <a:gd name="adj1" fmla="val -42116"/>
              <a:gd name="adj2" fmla="val -8512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Przygotowanie</a:t>
            </a:r>
            <a:r>
              <a:rPr lang="en-US" dirty="0"/>
              <a:t> </a:t>
            </a:r>
            <a:r>
              <a:rPr lang="en-US" dirty="0" err="1"/>
              <a:t>projektu</a:t>
            </a:r>
            <a:r>
              <a:rPr lang="en-US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Wymagania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Architektura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Prototypy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Infrastruktura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mr-IN" dirty="0"/>
              <a:t>…</a:t>
            </a:r>
            <a:endParaRPr lang="en-US" dirty="0"/>
          </a:p>
        </p:txBody>
      </p:sp>
      <p:sp>
        <p:nvSpPr>
          <p:cNvPr id="19" name="Objaśnienie prostokątne 18"/>
          <p:cNvSpPr/>
          <p:nvPr/>
        </p:nvSpPr>
        <p:spPr>
          <a:xfrm>
            <a:off x="3783818" y="1620100"/>
            <a:ext cx="2208561" cy="655132"/>
          </a:xfrm>
          <a:prstGeom prst="wedgeRectCallout">
            <a:avLst>
              <a:gd name="adj1" fmla="val -13196"/>
              <a:gd name="adj2" fmla="val 768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Wakacje</a:t>
            </a:r>
            <a:endParaRPr lang="en-US" dirty="0"/>
          </a:p>
        </p:txBody>
      </p:sp>
      <p:sp>
        <p:nvSpPr>
          <p:cNvPr id="20" name="Objaśnienie prostokątne 19"/>
          <p:cNvSpPr/>
          <p:nvPr/>
        </p:nvSpPr>
        <p:spPr>
          <a:xfrm>
            <a:off x="6059072" y="3677592"/>
            <a:ext cx="2308047" cy="588469"/>
          </a:xfrm>
          <a:prstGeom prst="wedgeRectCallout">
            <a:avLst>
              <a:gd name="adj1" fmla="val -25805"/>
              <a:gd name="adj2" fmla="val -1049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Rozwój</a:t>
            </a:r>
            <a:r>
              <a:rPr lang="en-US" dirty="0"/>
              <a:t> </a:t>
            </a:r>
            <a:r>
              <a:rPr lang="en-US" dirty="0" err="1"/>
              <a:t>produktu</a:t>
            </a:r>
            <a:endParaRPr lang="en-US" dirty="0"/>
          </a:p>
        </p:txBody>
      </p:sp>
      <p:sp>
        <p:nvSpPr>
          <p:cNvPr id="21" name="Objaśnienie prostokątne 20"/>
          <p:cNvSpPr/>
          <p:nvPr/>
        </p:nvSpPr>
        <p:spPr>
          <a:xfrm>
            <a:off x="165628" y="3902498"/>
            <a:ext cx="1177310" cy="621801"/>
          </a:xfrm>
          <a:prstGeom prst="wedgeRectCallout">
            <a:avLst>
              <a:gd name="adj1" fmla="val -3806"/>
              <a:gd name="adj2" fmla="val -150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Szkolenia</a:t>
            </a:r>
            <a:endParaRPr lang="en-US" dirty="0"/>
          </a:p>
        </p:txBody>
      </p:sp>
      <p:sp>
        <p:nvSpPr>
          <p:cNvPr id="22" name="Objaśnienie prostokątne 21"/>
          <p:cNvSpPr/>
          <p:nvPr/>
        </p:nvSpPr>
        <p:spPr>
          <a:xfrm>
            <a:off x="7944367" y="1428525"/>
            <a:ext cx="1064046" cy="655132"/>
          </a:xfrm>
          <a:prstGeom prst="wedgeRectCallout">
            <a:avLst>
              <a:gd name="adj1" fmla="val 30316"/>
              <a:gd name="adj2" fmla="val 86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Styczeń</a:t>
            </a:r>
            <a:endParaRPr lang="en-US" dirty="0"/>
          </a:p>
        </p:txBody>
      </p:sp>
      <p:sp>
        <p:nvSpPr>
          <p:cNvPr id="23" name="Objaśnienie prostokątne 22"/>
          <p:cNvSpPr/>
          <p:nvPr/>
        </p:nvSpPr>
        <p:spPr>
          <a:xfrm>
            <a:off x="146613" y="1594154"/>
            <a:ext cx="1064046" cy="655132"/>
          </a:xfrm>
          <a:prstGeom prst="wedgeRectCallout">
            <a:avLst>
              <a:gd name="adj1" fmla="val -16926"/>
              <a:gd name="adj2" fmla="val 6877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Marzec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288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43"/>
    </mc:Choice>
    <mc:Fallback xmlns="">
      <p:transition xmlns:p14="http://schemas.microsoft.com/office/powerpoint/2010/main" spd="slow" advTm="64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Budżet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/>
                </a:solidFill>
              </a:rPr>
              <a:t>Open Source – </a:t>
            </a:r>
            <a:r>
              <a:rPr lang="pl-PL" dirty="0">
                <a:solidFill>
                  <a:schemeClr val="tx1"/>
                </a:solidFill>
              </a:rPr>
              <a:t>oprogramowanie powstaje od początku 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dirty="0">
                <a:solidFill>
                  <a:schemeClr val="tx1"/>
                </a:solidFill>
              </a:rPr>
              <a:t>na wybranej licencji Open Source;</a:t>
            </a:r>
            <a:endParaRPr lang="pl-PL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/>
                </a:solidFill>
              </a:rPr>
              <a:t>Z budżetem – </a:t>
            </a:r>
            <a:r>
              <a:rPr lang="pl-PL" dirty="0">
                <a:solidFill>
                  <a:schemeClr val="tx1"/>
                </a:solidFill>
              </a:rPr>
              <a:t> pomysłodawca projektu odkupuje prawa do oprogramowania od zespołu, zawiera umowę </a:t>
            </a:r>
            <a:br>
              <a:rPr lang="pl-PL" dirty="0">
                <a:solidFill>
                  <a:schemeClr val="tx1"/>
                </a:solidFill>
              </a:rPr>
            </a:br>
            <a:r>
              <a:rPr lang="pl-PL" dirty="0">
                <a:solidFill>
                  <a:schemeClr val="tx1"/>
                </a:solidFill>
              </a:rPr>
              <a:t>z Politechniką Poznańską, </a:t>
            </a:r>
            <a:r>
              <a:rPr lang="pl-PL" b="1" dirty="0">
                <a:solidFill>
                  <a:schemeClr val="tx1"/>
                </a:solidFill>
              </a:rPr>
              <a:t>tylko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b="1" dirty="0">
                <a:solidFill>
                  <a:schemeClr val="tx1"/>
                </a:solidFill>
              </a:rPr>
              <a:t>jeśli</a:t>
            </a:r>
            <a:r>
              <a:rPr lang="pl-PL" dirty="0">
                <a:solidFill>
                  <a:schemeClr val="tx1"/>
                </a:solidFill>
              </a:rPr>
              <a:t> oprogramowanie spełnia postawione wymagania;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>
                <a:solidFill>
                  <a:schemeClr val="tx1"/>
                </a:solidFill>
              </a:rPr>
              <a:t>Inne…</a:t>
            </a:r>
            <a:br>
              <a:rPr lang="pl-PL" dirty="0">
                <a:solidFill>
                  <a:schemeClr val="tx1"/>
                </a:solidFill>
              </a:rPr>
            </a:br>
            <a:endParaRPr lang="pl-PL" b="1" dirty="0">
              <a:solidFill>
                <a:schemeClr val="tx1"/>
              </a:solidFill>
            </a:endParaRPr>
          </a:p>
        </p:txBody>
      </p:sp>
      <p:grpSp>
        <p:nvGrpSpPr>
          <p:cNvPr id="9" name="Grupa 8"/>
          <p:cNvGrpSpPr/>
          <p:nvPr/>
        </p:nvGrpSpPr>
        <p:grpSpPr>
          <a:xfrm>
            <a:off x="5040351" y="4333224"/>
            <a:ext cx="3544349" cy="1879193"/>
            <a:chOff x="815181" y="4153307"/>
            <a:chExt cx="2657769" cy="1879193"/>
          </a:xfrm>
        </p:grpSpPr>
        <p:pic>
          <p:nvPicPr>
            <p:cNvPr id="4" name="Grafika 3" descr="Podniesiona dłoń">
              <a:extLst>
                <a:ext uri="{FF2B5EF4-FFF2-40B4-BE49-F238E27FC236}">
                  <a16:creationId xmlns:a16="http://schemas.microsoft.com/office/drawing/2014/main" id="{0F4BB70E-AA4F-4809-A681-D499BD34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2472824" y="5032374"/>
              <a:ext cx="1143001" cy="857251"/>
            </a:xfrm>
            <a:prstGeom prst="rect">
              <a:avLst/>
            </a:prstGeom>
          </p:spPr>
        </p:pic>
        <p:pic>
          <p:nvPicPr>
            <p:cNvPr id="5" name="Grafika 20" descr="Podniesiona dłoń">
              <a:extLst>
                <a:ext uri="{FF2B5EF4-FFF2-40B4-BE49-F238E27FC236}">
                  <a16:creationId xmlns:a16="http://schemas.microsoft.com/office/drawing/2014/main" id="{D3BD1E63-F499-43AF-8517-2DA1880E9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 flipH="1">
              <a:off x="672306" y="5032373"/>
              <a:ext cx="1143001" cy="857251"/>
            </a:xfrm>
            <a:prstGeom prst="rect">
              <a:avLst/>
            </a:prstGeom>
          </p:spPr>
        </p:pic>
        <p:pic>
          <p:nvPicPr>
            <p:cNvPr id="6" name="Grafika 5" descr="Monety">
              <a:extLst>
                <a:ext uri="{FF2B5EF4-FFF2-40B4-BE49-F238E27FC236}">
                  <a16:creationId xmlns:a16="http://schemas.microsoft.com/office/drawing/2014/main" id="{832CAF50-D0C5-44E5-9D2E-9A2462B33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0905" y="4153307"/>
              <a:ext cx="685800" cy="914400"/>
            </a:xfrm>
            <a:prstGeom prst="rect">
              <a:avLst/>
            </a:prstGeom>
          </p:spPr>
        </p:pic>
        <p:pic>
          <p:nvPicPr>
            <p:cNvPr id="7" name="Grafika 8" descr="Dyskietka">
              <a:extLst>
                <a:ext uri="{FF2B5EF4-FFF2-40B4-BE49-F238E27FC236}">
                  <a16:creationId xmlns:a16="http://schemas.microsoft.com/office/drawing/2014/main" id="{31A7BE9A-DF64-4EDA-86AF-09463FBB8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30145" y="4153307"/>
              <a:ext cx="685800" cy="914400"/>
            </a:xfrm>
            <a:prstGeom prst="rect">
              <a:avLst/>
            </a:prstGeom>
          </p:spPr>
        </p:pic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A2B3236C-FFD0-44B0-B778-8F782780E434}"/>
                </a:ext>
              </a:extLst>
            </p:cNvPr>
            <p:cNvCxnSpPr/>
            <p:nvPr/>
          </p:nvCxnSpPr>
          <p:spPr>
            <a:xfrm>
              <a:off x="1983082" y="5194300"/>
              <a:ext cx="404018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18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9"/>
    </mc:Choice>
    <mc:Fallback xmlns="">
      <p:transition xmlns:p14="http://schemas.microsoft.com/office/powerpoint/2010/main" spd="slow" advTm="5004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/>
        </p:nvSpPr>
        <p:spPr>
          <a:xfrm>
            <a:off x="-163865" y="5652986"/>
            <a:ext cx="9449540" cy="1638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braz 12" descr="IMG_1999.JP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4" name="Obraz 3" descr="IMG_19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3" y="109237"/>
            <a:ext cx="4260223" cy="319516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Obraz 5" descr="IMG_199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04" y="109238"/>
            <a:ext cx="4315108" cy="323633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Obraz 6" descr="T_XX-443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" t="21182" r="22475" b="9479"/>
          <a:stretch/>
        </p:blipFill>
        <p:spPr>
          <a:xfrm>
            <a:off x="368697" y="2143765"/>
            <a:ext cx="1363943" cy="95581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raz 8" descr="T_XX-2-5-b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" t="21126" r="22494" b="9139"/>
          <a:stretch/>
        </p:blipFill>
        <p:spPr>
          <a:xfrm>
            <a:off x="7414884" y="2140142"/>
            <a:ext cx="1435267" cy="99707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Obraz 10" descr="IMG_19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29" y="3495569"/>
            <a:ext cx="4287797" cy="321584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Obraz 9" descr="T_BT2-6-19-v20190311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t="21126" r="22345" b="9139"/>
          <a:stretch/>
        </p:blipFill>
        <p:spPr>
          <a:xfrm>
            <a:off x="2633527" y="5553883"/>
            <a:ext cx="1406507" cy="9729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72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53"/>
    </mc:Choice>
    <mc:Fallback xmlns="">
      <p:transition xmlns:p14="http://schemas.microsoft.com/office/powerpoint/2010/main" spd="slow" advTm="2785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0" y="1382182"/>
            <a:ext cx="2620577" cy="2096461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Infrastruktura</a:t>
            </a:r>
            <a:r>
              <a:rPr lang="en-US" dirty="0"/>
              <a:t> </a:t>
            </a:r>
            <a:r>
              <a:rPr lang="en-US" dirty="0" err="1"/>
              <a:t>wspomagająca</a:t>
            </a:r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4"/>
          <a:srcRect t="36212"/>
          <a:stretch/>
        </p:blipFill>
        <p:spPr>
          <a:xfrm>
            <a:off x="3048905" y="1506444"/>
            <a:ext cx="4110021" cy="2621675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775681" y="3169473"/>
            <a:ext cx="2268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Sun Blade 6000</a:t>
            </a:r>
          </a:p>
          <a:p>
            <a:r>
              <a:rPr lang="en-US" sz="2400" b="1" dirty="0"/>
              <a:t>Modular System</a:t>
            </a:r>
          </a:p>
        </p:txBody>
      </p:sp>
      <p:sp>
        <p:nvSpPr>
          <p:cNvPr id="9" name="Prostokąt 8"/>
          <p:cNvSpPr/>
          <p:nvPr/>
        </p:nvSpPr>
        <p:spPr>
          <a:xfrm>
            <a:off x="4039559" y="2470468"/>
            <a:ext cx="27858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/>
              <a:t>VMWare</a:t>
            </a:r>
            <a:r>
              <a:rPr lang="en-US" sz="2400" dirty="0"/>
              <a:t> </a:t>
            </a:r>
            <a:r>
              <a:rPr lang="en-US" sz="2400" dirty="0" err="1"/>
              <a:t>ESXi</a:t>
            </a:r>
            <a:r>
              <a:rPr lang="en-US" sz="2400" dirty="0"/>
              <a:t>,</a:t>
            </a:r>
          </a:p>
          <a:p>
            <a:r>
              <a:rPr lang="en-US" sz="2400" dirty="0" err="1"/>
              <a:t>vSphere</a:t>
            </a:r>
            <a:r>
              <a:rPr lang="en-US" sz="2400" dirty="0"/>
              <a:t> 6 Enterprise </a:t>
            </a: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281" y="3571396"/>
            <a:ext cx="3602276" cy="2639793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6757770" y="5316558"/>
            <a:ext cx="22955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3 </a:t>
            </a:r>
            <a:r>
              <a:rPr lang="en-US" sz="2400" b="1" dirty="0" err="1"/>
              <a:t>kamery</a:t>
            </a:r>
            <a:endParaRPr lang="en-US" sz="2400" b="1" dirty="0"/>
          </a:p>
          <a:p>
            <a:pPr algn="ctr"/>
            <a:r>
              <a:rPr lang="en-US" sz="2400" b="1" dirty="0" err="1"/>
              <a:t>Polycom</a:t>
            </a:r>
            <a:r>
              <a:rPr lang="en-US" sz="2400" b="1" dirty="0"/>
              <a:t> CX5000</a:t>
            </a:r>
          </a:p>
        </p:txBody>
      </p:sp>
      <p:pic>
        <p:nvPicPr>
          <p:cNvPr id="3" name="Obraz 2" descr="screen_65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4257882"/>
            <a:ext cx="3691589" cy="18487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Prostokąt 4"/>
          <p:cNvSpPr/>
          <p:nvPr/>
        </p:nvSpPr>
        <p:spPr>
          <a:xfrm>
            <a:off x="4100406" y="4302666"/>
            <a:ext cx="884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JIRA</a:t>
            </a:r>
          </a:p>
        </p:txBody>
      </p:sp>
    </p:spTree>
    <p:extLst>
      <p:ext uri="{BB962C8B-B14F-4D97-AF65-F5344CB8AC3E}">
        <p14:creationId xmlns:p14="http://schemas.microsoft.com/office/powerpoint/2010/main" val="28176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42"/>
    </mc:Choice>
    <mc:Fallback xmlns="">
      <p:transition xmlns:p14="http://schemas.microsoft.com/office/powerpoint/2010/main" spd="slow" advTm="162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Zapraszamy</a:t>
            </a:r>
            <a:r>
              <a:rPr lang="en-US" dirty="0"/>
              <a:t>!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        email: </a:t>
            </a:r>
            <a:r>
              <a:rPr lang="en-US" dirty="0">
                <a:hlinkClick r:id="rId3"/>
              </a:rPr>
              <a:t>sds@cs.put.poznan.pl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          http://</a:t>
            </a:r>
            <a:r>
              <a:rPr lang="en-US" dirty="0" err="1"/>
              <a:t>sds.cs.put.poznan.pl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E"/>
              </a:clrFrom>
              <a:clrTo>
                <a:srgbClr val="FCFCFE">
                  <a:alpha val="0"/>
                </a:srgbClr>
              </a:clrTo>
            </a:clrChange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3886" y="1520723"/>
            <a:ext cx="2257527" cy="2257527"/>
          </a:xfrm>
          <a:prstGeom prst="rect">
            <a:avLst/>
          </a:prstGeom>
        </p:spPr>
      </p:pic>
      <p:sp>
        <p:nvSpPr>
          <p:cNvPr id="5" name="PoleTekstowe 4"/>
          <p:cNvSpPr txBox="1"/>
          <p:nvPr/>
        </p:nvSpPr>
        <p:spPr>
          <a:xfrm>
            <a:off x="3040861" y="1659495"/>
            <a:ext cx="59400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Studio </a:t>
            </a:r>
            <a:r>
              <a:rPr lang="en-US" sz="4800" b="1" cap="small" dirty="0" err="1">
                <a:solidFill>
                  <a:srgbClr val="1C4B6E"/>
                </a:solidFill>
                <a:latin typeface="SquareSlab711MdPL"/>
                <a:cs typeface="SquareSlab711MdPL"/>
              </a:rPr>
              <a:t>Rozwoju</a:t>
            </a:r>
            <a:r>
              <a:rPr lang="en-US" sz="48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 </a:t>
            </a:r>
            <a:r>
              <a:rPr lang="en-US" sz="4800" b="1" cap="small" dirty="0" err="1">
                <a:solidFill>
                  <a:srgbClr val="1C4B6E"/>
                </a:solidFill>
                <a:latin typeface="SquareSlab711MdPL"/>
                <a:cs typeface="SquareSlab711MdPL"/>
              </a:rPr>
              <a:t>Oprogramowania</a:t>
            </a:r>
            <a:endParaRPr lang="en-US" sz="4800" b="1" cap="small" dirty="0">
              <a:solidFill>
                <a:srgbClr val="1C4B6E"/>
              </a:solidFill>
              <a:latin typeface="SquareSlab711MdPL"/>
              <a:cs typeface="SquareSlab711MdPL"/>
            </a:endParaRPr>
          </a:p>
          <a:p>
            <a:pPr algn="ctr"/>
            <a:r>
              <a:rPr lang="en-US" sz="2400" b="1" cap="small" dirty="0">
                <a:solidFill>
                  <a:srgbClr val="1C4B6E"/>
                </a:solidFill>
                <a:latin typeface="SquareSlab711MdPL"/>
                <a:cs typeface="SquareSlab711MdPL"/>
              </a:rPr>
              <a:t>Software Development Studio (SDS)</a:t>
            </a: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34" y="4086404"/>
            <a:ext cx="1169370" cy="1659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pole tekstowe 21"/>
          <p:cNvSpPr txBox="1"/>
          <p:nvPr/>
        </p:nvSpPr>
        <p:spPr>
          <a:xfrm>
            <a:off x="2239908" y="5838806"/>
            <a:ext cx="179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M. </a:t>
            </a:r>
            <a:r>
              <a:rPr lang="en-US" sz="1600" dirty="0" err="1"/>
              <a:t>Ochodek</a:t>
            </a:r>
            <a:r>
              <a:rPr lang="en-US" sz="1600" dirty="0"/>
              <a:t>, PhD</a:t>
            </a:r>
            <a:endParaRPr lang="pl-PL" sz="1600" dirty="0"/>
          </a:p>
        </p:txBody>
      </p:sp>
      <p:sp>
        <p:nvSpPr>
          <p:cNvPr id="9" name="pole tekstowe 22"/>
          <p:cNvSpPr txBox="1"/>
          <p:nvPr/>
        </p:nvSpPr>
        <p:spPr>
          <a:xfrm>
            <a:off x="511800" y="5834045"/>
            <a:ext cx="1792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S. </a:t>
            </a:r>
            <a:r>
              <a:rPr lang="en-US" sz="1600" dirty="0" err="1"/>
              <a:t>Kopczy</a:t>
            </a:r>
            <a:r>
              <a:rPr lang="pl-PL" sz="1600" dirty="0" err="1"/>
              <a:t>ńska</a:t>
            </a:r>
            <a:r>
              <a:rPr lang="pl-PL" sz="1600" dirty="0"/>
              <a:t>, </a:t>
            </a:r>
            <a:r>
              <a:rPr lang="pl-PL" sz="1600" dirty="0" err="1"/>
              <a:t>PhD</a:t>
            </a:r>
            <a:endParaRPr lang="pl-PL" sz="1600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2D7EC0D7-F74A-4426-A211-52F2FFDB8C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4" t="12145" r="4519" b="4170"/>
          <a:stretch/>
        </p:blipFill>
        <p:spPr>
          <a:xfrm>
            <a:off x="737804" y="4086404"/>
            <a:ext cx="1340333" cy="16595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406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9"/>
    </mc:Choice>
    <mc:Fallback xmlns="">
      <p:transition xmlns:p14="http://schemas.microsoft.com/office/powerpoint/2010/main" spd="slow" advTm="1969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22.3|9.3|2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5.7|1.2|1.3|1.9|1.9|16.9|2.2|4.6|8.1|4.7"/>
</p:tagLst>
</file>

<file path=ppt/theme/theme1.xml><?xml version="1.0" encoding="utf-8"?>
<a:theme xmlns:a="http://schemas.openxmlformats.org/drawingml/2006/main" name="Ogoln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Empatia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Problem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4.xml><?xml version="1.0" encoding="utf-8"?>
<a:theme xmlns:a="http://schemas.openxmlformats.org/drawingml/2006/main" name="Pomysl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Prototyp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6.xml><?xml version="1.0" encoding="utf-8"?>
<a:theme xmlns:a="http://schemas.openxmlformats.org/drawingml/2006/main" name="Testowani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kcj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15524</TotalTime>
  <Words>803</Words>
  <Application>Microsoft Office PowerPoint</Application>
  <PresentationFormat>Pokaz na ekranie (4:3)</PresentationFormat>
  <Paragraphs>87</Paragraphs>
  <Slides>8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6</vt:i4>
      </vt:variant>
      <vt:variant>
        <vt:lpstr>Tytuły slajdów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SquareSlab711MdPL</vt:lpstr>
      <vt:lpstr>Ogolny</vt:lpstr>
      <vt:lpstr>Empatia</vt:lpstr>
      <vt:lpstr>Problem</vt:lpstr>
      <vt:lpstr>Pomysl</vt:lpstr>
      <vt:lpstr>Prototyp</vt:lpstr>
      <vt:lpstr>Testowanie</vt:lpstr>
      <vt:lpstr>Prezentacja programu PowerPoint</vt:lpstr>
      <vt:lpstr>Prezentacja programu PowerPoint</vt:lpstr>
      <vt:lpstr>Współpraca z…</vt:lpstr>
      <vt:lpstr>Harmonogram prac</vt:lpstr>
      <vt:lpstr>Budżet</vt:lpstr>
      <vt:lpstr>Prezentacja programu PowerPoint</vt:lpstr>
      <vt:lpstr>Infrastruktura wspomagająca</vt:lpstr>
      <vt:lpstr>Zapraszamy!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sylwia</dc:creator>
  <cp:lastModifiedBy>Sylwia Kopczynska</cp:lastModifiedBy>
  <cp:revision>517</cp:revision>
  <cp:lastPrinted>2017-01-17T07:36:47Z</cp:lastPrinted>
  <dcterms:created xsi:type="dcterms:W3CDTF">2016-11-25T08:28:59Z</dcterms:created>
  <dcterms:modified xsi:type="dcterms:W3CDTF">2021-06-28T08:32:10Z</dcterms:modified>
</cp:coreProperties>
</file>